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FB34A-0F6C-468B-B9EC-09CDF35D0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A0D1E0-F1F0-4E76-8C5A-420D54F2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598AB2-44DC-4CD9-984D-D3116A39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918F9D-8B15-460D-9B38-01C503B8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C88149-D7B5-42AD-8C87-5A45B7BD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6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421D10-DD5A-4F21-B4A2-1DDB54CF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41D47AD-DD75-4AF5-8AFF-A95E35AD8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FF39D5-03DC-42B6-84C6-66573171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EB0143-4F10-49EA-9E67-7D5948EC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BD2793-7E03-4A9F-80E0-2AA4DC89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4E9E8F0-6E25-4BE5-AFFF-613CB01AA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A4F29A-C92E-4AA0-89D2-768DCFAE2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815229-C238-46F8-88A1-CB06C145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5517DE-3CD1-4D1B-BC3F-48484014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6A8080-6F13-411C-BB46-8EF50E9F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89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ED445C-3B20-4332-8CA9-30A222A6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1BA2D-9748-492E-956C-0A13A6AD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A593EC-9FE6-4741-B9AA-CFEF4484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51A3F5-C1A8-429B-9F33-665D42A5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7914AF-45FC-4463-9BF3-5B6EB0F6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57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79EAE9-E92C-4675-B94E-36FBC3E1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29578F-84E5-4A4B-B7BA-CA4750A2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4955D4-0035-40F4-A64C-632BCB82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2FE18F-DEDF-4D6B-8ED6-8CEB336D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C0CCF8-4503-4BF9-909F-A38695FA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0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BA1D8-2370-4387-9B36-8118DBED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20B91-72AC-48D5-ABB0-2FCE21F4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F1DD58-E633-40D0-8786-7D61466B1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F3F056-0BEB-405E-AC23-6BF6324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A06C19-CCE3-4ACF-B2E3-41E28AFD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C61A33-AB05-42CB-BE2B-0AF5E72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6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67B12-6643-4A8E-9B4D-2230554F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C20702-4C9A-4DAE-9268-C1955695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71189C-16DC-4DD1-81F8-E717B1F8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C162706-9BBB-4588-A093-38B320325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C6FD3A-13B4-4ECA-8DB0-657D698D2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66E32C-D45D-493F-8688-D02B47C4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BAF3AB-64F9-486C-8F68-F8CE3D28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9C9D8BB-245A-4A39-828C-C175261B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07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407848-6EB6-43D0-A80B-564118F2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27CFF7-FB55-4306-8AF4-9FC873B6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604C72-7EB3-4DDD-A322-E88D91FB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F01C0A-4514-461D-9144-9A7B756E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68EAC9-C870-4D85-BEE3-2154A5BE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6AD526C-9688-4805-B559-CB55ACDA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B2F79A-7D1B-43E4-9311-EE5EB03D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DD6064-3F03-4AA5-8EA0-796D3087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F32550-D077-4437-AA65-D68ED9E5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6023B5-65F7-4511-A8E2-31B0FBF2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CA3A6A-5FA7-40EB-A49C-F78E0048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DA99D5-AD6E-4177-8AA9-D8466494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ECC60A-F686-4FF2-A108-4B8EA595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1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8D4AB-E0D3-4CFB-9090-DA0A0837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D016E0-6D8A-4CF8-89D9-355D5815C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902622-E6B6-46A8-8246-0006CEEC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C0210B-CC19-4EA2-AB30-B76867EF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A7A151-C51B-4DAF-BE75-DB5C95AA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3972BC-9529-4BBD-919B-FC247601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9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50D3062-BF70-445D-B2F9-7F269E76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16CA86-7E35-40EF-B1CD-7C7E7182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8E3F4F-3B60-434D-88FC-63EBA16C4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6BC6-3E00-44C8-A3DB-8DC2E9756246}" type="datetimeFigureOut">
              <a:rPr lang="zh-TW" altLang="en-US" smtClean="0"/>
              <a:t>2026/3/9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75F1FB-E417-40E6-9896-A005A7103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5EB227-4B43-4A3F-9ECA-B53E4F942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276E-F9EF-479C-B9D5-2ED2EE68E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48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0" y="15556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33DEF65-0634-4FA7-BAAA-26ED3CD95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3333719"/>
            <a:ext cx="6667166" cy="7112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維護同仁權益 精進薪資措施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773CDD-611E-4FC1-A353-66BF57A24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982" y="4319035"/>
            <a:ext cx="9624074" cy="190627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4338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制定本校「計畫專任人員工資作業日曆表」，明確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規範</a:t>
            </a:r>
            <a:r>
              <a:rPr lang="zh-TW" altLang="zh-TW" sz="20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相關作業，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並於契約書明訂發薪日（次月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日以前），</a:t>
            </a:r>
            <a:r>
              <a:rPr lang="zh-TW" altLang="en-US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大幅縮短薪資發放時程，積極維護同仁權益。</a:t>
            </a:r>
            <a:endParaRPr lang="en-US" altLang="zh-TW" sz="2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338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制定本校「計畫學生兼任助理工資作業日曆表」，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除於契約書明訂發薪日（次月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日以前）外，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並精進</a:t>
            </a:r>
            <a:r>
              <a:rPr lang="zh-TW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「集中收件」處理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方式</a:t>
            </a:r>
            <a:r>
              <a:rPr lang="zh-TW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對於校務推展著有績效</a:t>
            </a:r>
            <a:r>
              <a:rPr lang="zh-TW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1C02A9-BD52-4A0A-8DA6-0733A794C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20315" r="28550" b="39093"/>
          <a:stretch/>
        </p:blipFill>
        <p:spPr>
          <a:xfrm>
            <a:off x="8102285" y="1456281"/>
            <a:ext cx="2888771" cy="197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7" name="Shape 205">
            <a:extLst>
              <a:ext uri="{FF2B5EF4-FFF2-40B4-BE49-F238E27FC236}">
                <a16:creationId xmlns:a16="http://schemas.microsoft.com/office/drawing/2014/main" id="{09200381-6DED-4B0F-B4F8-135CC756ADB7}"/>
              </a:ext>
            </a:extLst>
          </p:cNvPr>
          <p:cNvSpPr txBox="1">
            <a:spLocks/>
          </p:cNvSpPr>
          <p:nvPr/>
        </p:nvSpPr>
        <p:spPr>
          <a:xfrm>
            <a:off x="2359442" y="1580760"/>
            <a:ext cx="5461233" cy="12969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研究發展處 產學與推廣教育營運中心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約用助理員 鄭玉玲</a:t>
            </a:r>
            <a:endParaRPr lang="zh-TW" alt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5321776"/>
            <a:ext cx="2459891" cy="15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0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0" y="15556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17" name="Shape 205">
            <a:extLst>
              <a:ext uri="{FF2B5EF4-FFF2-40B4-BE49-F238E27FC236}">
                <a16:creationId xmlns:a16="http://schemas.microsoft.com/office/drawing/2014/main" id="{89922E1B-53DF-44C7-92D9-0D3D4D7ED8C9}"/>
              </a:ext>
            </a:extLst>
          </p:cNvPr>
          <p:cNvSpPr txBox="1">
            <a:spLocks/>
          </p:cNvSpPr>
          <p:nvPr/>
        </p:nvSpPr>
        <p:spPr>
          <a:xfrm>
            <a:off x="2514326" y="1708173"/>
            <a:ext cx="5461233" cy="12969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學生事務處  學生安全與生活輔導中心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約用助理員  楊崇宏</a:t>
            </a:r>
            <a:endParaRPr lang="zh-TW" alt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1245CAE-8221-40EB-A6B5-400608E73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19429" r="23331" b="41962"/>
          <a:stretch/>
        </p:blipFill>
        <p:spPr>
          <a:xfrm>
            <a:off x="8195720" y="1415484"/>
            <a:ext cx="2888771" cy="195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標題 1">
            <a:extLst>
              <a:ext uri="{FF2B5EF4-FFF2-40B4-BE49-F238E27FC236}">
                <a16:creationId xmlns:a16="http://schemas.microsoft.com/office/drawing/2014/main" id="{AE6FBA43-5DA8-4650-ABB5-C2CAEA06E48D}"/>
              </a:ext>
            </a:extLst>
          </p:cNvPr>
          <p:cNvSpPr txBox="1">
            <a:spLocks/>
          </p:cNvSpPr>
          <p:nvPr/>
        </p:nvSpPr>
        <p:spPr>
          <a:xfrm>
            <a:off x="1442620" y="3336040"/>
            <a:ext cx="7698081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完備經文不利學生照護制度</a:t>
            </a:r>
          </a:p>
        </p:txBody>
      </p:sp>
      <p:sp>
        <p:nvSpPr>
          <p:cNvPr id="24" name="副標題 2">
            <a:extLst>
              <a:ext uri="{FF2B5EF4-FFF2-40B4-BE49-F238E27FC236}">
                <a16:creationId xmlns:a16="http://schemas.microsoft.com/office/drawing/2014/main" id="{981F6C5C-2A9A-4A7A-8C45-9EF3BF5B1D21}"/>
              </a:ext>
            </a:extLst>
          </p:cNvPr>
          <p:cNvSpPr txBox="1">
            <a:spLocks/>
          </p:cNvSpPr>
          <p:nvPr/>
        </p:nvSpPr>
        <p:spPr>
          <a:xfrm>
            <a:off x="1366982" y="4063627"/>
            <a:ext cx="9717509" cy="23994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積極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辦理就學貸款業務，於開學第一週收件，第一個月内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發放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作業，服務效能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明顯超越他校標準，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經文不利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之照護制度，著有貢獻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主動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橫向連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教務處、總務處、國際處、系所等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協力辦理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學雜費減免業務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每學期</a:t>
            </a:r>
            <a:r>
              <a:rPr lang="en-US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900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人次以上之申請案件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均能依限完成。</a:t>
            </a:r>
            <a:endParaRPr lang="en-US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長期持續辦理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學生申訴業務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以上，負責盡職，主動精進法規專業知能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51" y="5321776"/>
            <a:ext cx="2426335" cy="15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-16922" y="2643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sp>
        <p:nvSpPr>
          <p:cNvPr id="17" name="Shape 205">
            <a:extLst>
              <a:ext uri="{FF2B5EF4-FFF2-40B4-BE49-F238E27FC236}">
                <a16:creationId xmlns:a16="http://schemas.microsoft.com/office/drawing/2014/main" id="{8CBC46C3-E6C6-4C17-B2AB-5B9C3DCE398F}"/>
              </a:ext>
            </a:extLst>
          </p:cNvPr>
          <p:cNvSpPr txBox="1">
            <a:spLocks/>
          </p:cNvSpPr>
          <p:nvPr/>
        </p:nvSpPr>
        <p:spPr>
          <a:xfrm>
            <a:off x="2600499" y="1567062"/>
            <a:ext cx="8602617" cy="1788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觀光休閒與餐旅管理學系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時任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約用組員 陳宛伶</a:t>
            </a:r>
            <a:endParaRPr lang="zh-TW" altLang="en-US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7F8C2FAE-4476-46C1-BF90-60741B037CDB}"/>
              </a:ext>
            </a:extLst>
          </p:cNvPr>
          <p:cNvSpPr txBox="1">
            <a:spLocks/>
          </p:cNvSpPr>
          <p:nvPr/>
        </p:nvSpPr>
        <p:spPr>
          <a:xfrm>
            <a:off x="1447800" y="3270550"/>
            <a:ext cx="6667166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精進招生策略  推廣地方產業</a:t>
            </a:r>
          </a:p>
        </p:txBody>
      </p:sp>
      <p:sp>
        <p:nvSpPr>
          <p:cNvPr id="22" name="副標題 2">
            <a:extLst>
              <a:ext uri="{FF2B5EF4-FFF2-40B4-BE49-F238E27FC236}">
                <a16:creationId xmlns:a16="http://schemas.microsoft.com/office/drawing/2014/main" id="{395C819B-2B55-472F-9A47-4EA16D008FE6}"/>
              </a:ext>
            </a:extLst>
          </p:cNvPr>
          <p:cNvSpPr txBox="1">
            <a:spLocks/>
          </p:cNvSpPr>
          <p:nvPr/>
        </p:nvSpPr>
        <p:spPr>
          <a:xfrm>
            <a:off x="1447800" y="4125487"/>
            <a:ext cx="9624074" cy="238860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38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負責籌辦國際學術研討會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協助學校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獲教育部等單位補助款計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提升本校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競爭力。</a:t>
            </a:r>
          </a:p>
          <a:p>
            <a:pPr marL="433800" indent="-3429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暨大櫻花季」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USR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相關計畫活動，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提升學校與地方產業的連結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主動積極辦理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學年度招生工作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招生途徑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及提升觀餐系曝光度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，有效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穩固生源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84" y="5314612"/>
            <a:ext cx="2582194" cy="152783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6D3DFF0-DA6C-416B-ADAD-453B274C08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20117" r="47143" b="35467"/>
          <a:stretch/>
        </p:blipFill>
        <p:spPr>
          <a:xfrm>
            <a:off x="8148499" y="1580756"/>
            <a:ext cx="2888771" cy="2045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018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4">
            <a:extLst>
              <a:ext uri="{FF2B5EF4-FFF2-40B4-BE49-F238E27FC236}">
                <a16:creationId xmlns:a16="http://schemas.microsoft.com/office/drawing/2014/main" id="{2B622DF1-770F-4114-B490-9F4F387B103B}"/>
              </a:ext>
            </a:extLst>
          </p:cNvPr>
          <p:cNvGrpSpPr>
            <a:grpSpLocks/>
          </p:cNvGrpSpPr>
          <p:nvPr/>
        </p:nvGrpSpPr>
        <p:grpSpPr bwMode="auto">
          <a:xfrm>
            <a:off x="0" y="15556"/>
            <a:ext cx="12192000" cy="6858000"/>
            <a:chOff x="-1" y="0"/>
            <a:chExt cx="12192001" cy="6858000"/>
          </a:xfrm>
        </p:grpSpPr>
        <p:pic>
          <p:nvPicPr>
            <p:cNvPr id="9" name="Picture 2" descr="C:\Users\Admin\Desktop\shutterstock_129456278 [转换].jpg">
              <a:extLst>
                <a:ext uri="{FF2B5EF4-FFF2-40B4-BE49-F238E27FC236}">
                  <a16:creationId xmlns:a16="http://schemas.microsoft.com/office/drawing/2014/main" id="{AB59AF8C-F419-4878-B433-3147201D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2" t="10876" r="4382" b="11290"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2BD99E9-D37C-4D99-B619-674703FEEE0C}"/>
                </a:ext>
              </a:extLst>
            </p:cNvPr>
            <p:cNvSpPr/>
            <p:nvPr/>
          </p:nvSpPr>
          <p:spPr>
            <a:xfrm>
              <a:off x="1447799" y="2422525"/>
              <a:ext cx="715433" cy="711200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1FFAEE9-0299-4155-AAE5-E4216CF31C84}"/>
                </a:ext>
              </a:extLst>
            </p:cNvPr>
            <p:cNvSpPr/>
            <p:nvPr/>
          </p:nvSpPr>
          <p:spPr>
            <a:xfrm>
              <a:off x="8964084" y="5307013"/>
              <a:ext cx="414867" cy="384175"/>
            </a:xfrm>
            <a:prstGeom prst="ellipse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BB19334-EB8C-44CE-9DC0-4C918EB10231}"/>
                </a:ext>
              </a:extLst>
            </p:cNvPr>
            <p:cNvSpPr/>
            <p:nvPr/>
          </p:nvSpPr>
          <p:spPr>
            <a:xfrm>
              <a:off x="2055283" y="3235325"/>
              <a:ext cx="332316" cy="2857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57FE35BC-AE85-4473-952B-FD5EBCA85AEC}"/>
                </a:ext>
              </a:extLst>
            </p:cNvPr>
            <p:cNvSpPr/>
            <p:nvPr/>
          </p:nvSpPr>
          <p:spPr>
            <a:xfrm>
              <a:off x="10502900" y="4410075"/>
              <a:ext cx="395817" cy="392113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6692EC10-290C-4900-A28D-BA6E57DAA712}"/>
                </a:ext>
              </a:extLst>
            </p:cNvPr>
            <p:cNvSpPr/>
            <p:nvPr/>
          </p:nvSpPr>
          <p:spPr>
            <a:xfrm>
              <a:off x="3462866" y="4902200"/>
              <a:ext cx="1020233" cy="808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ED17693-06B7-4786-A545-7E37A3F0C0B3}"/>
              </a:ext>
            </a:extLst>
          </p:cNvPr>
          <p:cNvGrpSpPr/>
          <p:nvPr/>
        </p:nvGrpSpPr>
        <p:grpSpPr>
          <a:xfrm>
            <a:off x="1215979" y="239550"/>
            <a:ext cx="8830234" cy="1140068"/>
            <a:chOff x="1366981" y="184190"/>
            <a:chExt cx="8830234" cy="1140068"/>
          </a:xfrm>
        </p:grpSpPr>
        <p:sp>
          <p:nvSpPr>
            <p:cNvPr id="4" name="Shape 205">
              <a:extLst>
                <a:ext uri="{FF2B5EF4-FFF2-40B4-BE49-F238E27FC236}">
                  <a16:creationId xmlns:a16="http://schemas.microsoft.com/office/drawing/2014/main" id="{B09BAAD7-3409-4BD6-B944-E48E514755E3}"/>
                </a:ext>
              </a:extLst>
            </p:cNvPr>
            <p:cNvSpPr txBox="1">
              <a:spLocks/>
            </p:cNvSpPr>
            <p:nvPr/>
          </p:nvSpPr>
          <p:spPr>
            <a:xfrm>
              <a:off x="3025163" y="257432"/>
              <a:ext cx="7172052" cy="6826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113</a:t>
              </a:r>
              <a:r>
                <a:rPr lang="zh-TW" altLang="en-US" sz="34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年績優職員工具體優良事蹟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A9C6C14-DAFA-480F-B0FA-0D086CF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1" y="184190"/>
              <a:ext cx="1192931" cy="1140068"/>
            </a:xfrm>
            <a:prstGeom prst="rect">
              <a:avLst/>
            </a:prstGeom>
          </p:spPr>
        </p:pic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7A89CC38-BBCB-4F12-A85D-FF96C07BD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18159" r="23331" b="41962"/>
          <a:stretch/>
        </p:blipFill>
        <p:spPr>
          <a:xfrm>
            <a:off x="8102285" y="1506524"/>
            <a:ext cx="2888771" cy="197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Shape 205">
            <a:extLst>
              <a:ext uri="{FF2B5EF4-FFF2-40B4-BE49-F238E27FC236}">
                <a16:creationId xmlns:a16="http://schemas.microsoft.com/office/drawing/2014/main" id="{4A61A9B9-2C37-46D3-B1DE-EC78B461356B}"/>
              </a:ext>
            </a:extLst>
          </p:cNvPr>
          <p:cNvSpPr txBox="1">
            <a:spLocks/>
          </p:cNvSpPr>
          <p:nvPr/>
        </p:nvSpPr>
        <p:spPr>
          <a:xfrm>
            <a:off x="2359441" y="1525641"/>
            <a:ext cx="5461233" cy="12969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  事務組</a:t>
            </a:r>
            <a:endParaRPr lang="en-US" altLang="zh-TW" sz="2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技工  張逸東</a:t>
            </a:r>
            <a:endParaRPr lang="zh-TW" alt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B369B54E-9697-4390-83F4-8C25250865B5}"/>
              </a:ext>
            </a:extLst>
          </p:cNvPr>
          <p:cNvSpPr txBox="1">
            <a:spLocks/>
          </p:cNvSpPr>
          <p:nvPr/>
        </p:nvSpPr>
        <p:spPr>
          <a:xfrm>
            <a:off x="1447800" y="3392402"/>
            <a:ext cx="6933612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克盡職責  增進校園環境安全</a:t>
            </a:r>
          </a:p>
        </p:txBody>
      </p:sp>
      <p:sp>
        <p:nvSpPr>
          <p:cNvPr id="22" name="副標題 2">
            <a:extLst>
              <a:ext uri="{FF2B5EF4-FFF2-40B4-BE49-F238E27FC236}">
                <a16:creationId xmlns:a16="http://schemas.microsoft.com/office/drawing/2014/main" id="{FB88D1BD-0760-454F-BE40-F884895CAB7D}"/>
              </a:ext>
            </a:extLst>
          </p:cNvPr>
          <p:cNvSpPr txBox="1">
            <a:spLocks/>
          </p:cNvSpPr>
          <p:nvPr/>
        </p:nvSpPr>
        <p:spPr>
          <a:xfrm>
            <a:off x="1366982" y="4139851"/>
            <a:ext cx="9624074" cy="24505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主動運用個人交通專業知識，協助安排師生返鄉專車時程規劃等交通服務措施，著有成效。</a:t>
            </a: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積極維護校園景觀，清除青苔緩解地面濕滑，清洗校園地磚約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平方公尺，有效節省公帑，並增進校園行走安全。</a:t>
            </a:r>
          </a:p>
          <a:p>
            <a:pPr marL="433800" indent="-342900" algn="l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不辭辛勞、任事認真，主動協助全校活動、器材、設備、廢品清運等工作，備受肯定。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D71E474-E87F-49D3-801A-C2F378976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71" y="5556069"/>
            <a:ext cx="2395894" cy="13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459</Words>
  <Application>Microsoft Office PowerPoint</Application>
  <PresentationFormat>寬螢幕</PresentationFormat>
  <Paragraphs>27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Wingdings</vt:lpstr>
      <vt:lpstr>Office 佈景主題</vt:lpstr>
      <vt:lpstr>維護同仁權益 精進薪資措施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維護計畫人員權益 精進薪資發放措施</dc:title>
  <dc:creator>pzli</dc:creator>
  <cp:lastModifiedBy>pzli</cp:lastModifiedBy>
  <cp:revision>35</cp:revision>
  <dcterms:created xsi:type="dcterms:W3CDTF">2025-04-08T07:46:54Z</dcterms:created>
  <dcterms:modified xsi:type="dcterms:W3CDTF">2026-03-09T03:09:44Z</dcterms:modified>
</cp:coreProperties>
</file>