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5" r:id="rId2"/>
    <p:sldId id="256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BFB34A-0F6C-468B-B9EC-09CDF35D0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5A0D1E0-F1F0-4E76-8C5A-420D54F2D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598AB2-44DC-4CD9-984D-D3116A39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918F9D-8B15-460D-9B38-01C503B8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C88149-D7B5-42AD-8C87-5A45B7BD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61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421D10-DD5A-4F21-B4A2-1DDB54CF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41D47AD-DD75-4AF5-8AFF-A95E35AD8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FF39D5-03DC-42B6-84C6-66573171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EB0143-4F10-49EA-9E67-7D5948EC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BD2793-7E03-4A9F-80E0-2AA4DC89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4E9E8F0-6E25-4BE5-AFFF-613CB01AA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BA4F29A-C92E-4AA0-89D2-768DCFAE2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815229-C238-46F8-88A1-CB06C145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5517DE-3CD1-4D1B-BC3F-48484014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6A8080-6F13-411C-BB46-8EF50E9F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89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ED445C-3B20-4332-8CA9-30A222A6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D1BA2D-9748-492E-956C-0A13A6ADF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A593EC-9FE6-4741-B9AA-CFEF4484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51A3F5-C1A8-429B-9F33-665D42A5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7914AF-45FC-4463-9BF3-5B6EB0F6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57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79EAE9-E92C-4675-B94E-36FBC3E1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29578F-84E5-4A4B-B7BA-CA4750A2A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4955D4-0035-40F4-A64C-632BCB82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2FE18F-DEDF-4D6B-8ED6-8CEB336D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C0CCF8-4503-4BF9-909F-A38695FA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04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FBA1D8-2370-4387-9B36-8118DBED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D20B91-72AC-48D5-ABB0-2FCE21F48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F1DD58-E633-40D0-8786-7D61466B1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F3F056-0BEB-405E-AC23-6BF63242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4A06C19-CCE3-4ACF-B2E3-41E28AFDD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2C61A33-AB05-42CB-BE2B-0AF5E72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68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B67B12-6643-4A8E-9B4D-2230554FD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C20702-4C9A-4DAE-9268-C1955695C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71189C-16DC-4DD1-81F8-E717B1F8F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C162706-9BBB-4588-A093-38B320325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5C6FD3A-13B4-4ECA-8DB0-657D698D2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D66E32C-D45D-493F-8688-D02B47C4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BAF3AB-64F9-486C-8F68-F8CE3D28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9C9D8BB-245A-4A39-828C-C175261B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07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407848-6EB6-43D0-A80B-564118F2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A27CFF7-FB55-4306-8AF4-9FC873B6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9604C72-7EB3-4DDD-A322-E88D91FB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F01C0A-4514-461D-9144-9A7B756E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29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968EAC9-C870-4D85-BEE3-2154A5BE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6AD526C-9688-4805-B559-CB55ACDA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FB2F79A-7D1B-43E4-9311-EE5EB03D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DD6064-3F03-4AA5-8EA0-796D3087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F32550-D077-4437-AA65-D68ED9E5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C6023B5-65F7-4511-A8E2-31B0FBF22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CCA3A6A-5FA7-40EB-A49C-F78E0048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DA99D5-AD6E-4177-8AA9-D8466494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AECC60A-F686-4FF2-A108-4B8EA595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14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68D4AB-E0D3-4CFB-9090-DA0A0837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6D016E0-6D8A-4CF8-89D9-355D5815C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1902622-E6B6-46A8-8246-0006CEEC3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CC0210B-CC19-4EA2-AB30-B76867EF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A7A151-C51B-4DAF-BE75-DB5C95AA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C3972BC-9529-4BBD-919B-FC247601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90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50D3062-BF70-445D-B2F9-7F269E76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416CA86-7E35-40EF-B1CD-7C7E71821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8E3F4F-3B60-434D-88FC-63EBA16C4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6BC6-3E00-44C8-A3DB-8DC2E9756246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75F1FB-E417-40E6-9896-A005A7103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5EB227-4B43-4A3F-9ECA-B53E4F942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48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4">
            <a:extLst>
              <a:ext uri="{FF2B5EF4-FFF2-40B4-BE49-F238E27FC236}">
                <a16:creationId xmlns:a16="http://schemas.microsoft.com/office/drawing/2014/main" id="{2B622DF1-770F-4114-B490-9F4F387B103B}"/>
              </a:ext>
            </a:extLst>
          </p:cNvPr>
          <p:cNvGrpSpPr>
            <a:grpSpLocks/>
          </p:cNvGrpSpPr>
          <p:nvPr/>
        </p:nvGrpSpPr>
        <p:grpSpPr bwMode="auto">
          <a:xfrm>
            <a:off x="0" y="67807"/>
            <a:ext cx="12192000" cy="6858000"/>
            <a:chOff x="-1" y="0"/>
            <a:chExt cx="12192001" cy="6858000"/>
          </a:xfrm>
        </p:grpSpPr>
        <p:pic>
          <p:nvPicPr>
            <p:cNvPr id="9" name="Picture 2" descr="C:\Users\Admin\Desktop\shutterstock_129456278 [转换].jpg">
              <a:extLst>
                <a:ext uri="{FF2B5EF4-FFF2-40B4-BE49-F238E27FC236}">
                  <a16:creationId xmlns:a16="http://schemas.microsoft.com/office/drawing/2014/main" id="{AB59AF8C-F419-4878-B433-3147201DE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" t="10876" r="4382" b="11290"/>
            <a:stretch>
              <a:fillRect/>
            </a:stretch>
          </p:blipFill>
          <p:spPr bwMode="auto"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62BD99E9-D37C-4D99-B619-674703FEEE0C}"/>
                </a:ext>
              </a:extLst>
            </p:cNvPr>
            <p:cNvSpPr/>
            <p:nvPr/>
          </p:nvSpPr>
          <p:spPr>
            <a:xfrm>
              <a:off x="1447799" y="2422525"/>
              <a:ext cx="715433" cy="711200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11FFAEE9-0299-4155-AAE5-E4216CF31C84}"/>
                </a:ext>
              </a:extLst>
            </p:cNvPr>
            <p:cNvSpPr/>
            <p:nvPr/>
          </p:nvSpPr>
          <p:spPr>
            <a:xfrm>
              <a:off x="8964084" y="5307013"/>
              <a:ext cx="414867" cy="384175"/>
            </a:xfrm>
            <a:prstGeom prst="ellipse">
              <a:avLst/>
            </a:prstGeom>
            <a:solidFill>
              <a:schemeClr val="accent2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9BB19334-EB8C-44CE-9DC0-4C918EB10231}"/>
                </a:ext>
              </a:extLst>
            </p:cNvPr>
            <p:cNvSpPr/>
            <p:nvPr/>
          </p:nvSpPr>
          <p:spPr>
            <a:xfrm>
              <a:off x="2055283" y="3235325"/>
              <a:ext cx="332316" cy="2857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57FE35BC-AE85-4473-952B-FD5EBCA85AEC}"/>
                </a:ext>
              </a:extLst>
            </p:cNvPr>
            <p:cNvSpPr/>
            <p:nvPr/>
          </p:nvSpPr>
          <p:spPr>
            <a:xfrm>
              <a:off x="10502900" y="4410075"/>
              <a:ext cx="395817" cy="392113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6692EC10-290C-4900-A28D-BA6E57DAA712}"/>
                </a:ext>
              </a:extLst>
            </p:cNvPr>
            <p:cNvSpPr/>
            <p:nvPr/>
          </p:nvSpPr>
          <p:spPr>
            <a:xfrm>
              <a:off x="3462866" y="4902200"/>
              <a:ext cx="1020233" cy="8080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DA9C6C14-DAFA-480F-B0FA-0D086CF7C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27" y="157826"/>
            <a:ext cx="1192931" cy="1140068"/>
          </a:xfrm>
          <a:prstGeom prst="rect">
            <a:avLst/>
          </a:prstGeom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id="{AD71E474-E87F-49D3-801A-C2F378976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95" y="5321776"/>
            <a:ext cx="2459891" cy="1534885"/>
          </a:xfrm>
          <a:prstGeom prst="rect">
            <a:avLst/>
          </a:prstGeom>
        </p:spPr>
      </p:pic>
      <p:sp>
        <p:nvSpPr>
          <p:cNvPr id="20" name="標題 1">
            <a:extLst>
              <a:ext uri="{FF2B5EF4-FFF2-40B4-BE49-F238E27FC236}">
                <a16:creationId xmlns:a16="http://schemas.microsoft.com/office/drawing/2014/main" id="{8FF1D8BE-FCC7-B024-1D3D-6A46CB3C1625}"/>
              </a:ext>
            </a:extLst>
          </p:cNvPr>
          <p:cNvSpPr txBox="1">
            <a:spLocks/>
          </p:cNvSpPr>
          <p:nvPr/>
        </p:nvSpPr>
        <p:spPr>
          <a:xfrm>
            <a:off x="2428106" y="233230"/>
            <a:ext cx="7592291" cy="118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頒發</a:t>
            </a:r>
            <a:r>
              <a:rPr lang="en-US" altLang="zh-TW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年績優職員工</a:t>
            </a:r>
          </a:p>
        </p:txBody>
      </p:sp>
      <p:sp>
        <p:nvSpPr>
          <p:cNvPr id="21" name="副標題 2">
            <a:extLst>
              <a:ext uri="{FF2B5EF4-FFF2-40B4-BE49-F238E27FC236}">
                <a16:creationId xmlns:a16="http://schemas.microsoft.com/office/drawing/2014/main" id="{57299C30-2BFF-EEEC-91C5-BEBC8AFA8B34}"/>
              </a:ext>
            </a:extLst>
          </p:cNvPr>
          <p:cNvSpPr txBox="1">
            <a:spLocks/>
          </p:cNvSpPr>
          <p:nvPr/>
        </p:nvSpPr>
        <p:spPr>
          <a:xfrm>
            <a:off x="1156427" y="1348694"/>
            <a:ext cx="10277927" cy="5159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kern="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人文學院  中國語文學系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　 </a:t>
            </a:r>
            <a:r>
              <a:rPr lang="zh-TW" altLang="en-US" sz="31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約用組員 陳裕美</a:t>
            </a:r>
            <a:endParaRPr lang="zh-TW" altLang="en-US" sz="3100" b="1" kern="1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kern="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計算機與網路中心  系統組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　 </a:t>
            </a:r>
            <a:r>
              <a:rPr lang="zh-TW" altLang="en-US" sz="31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約用技術員  張瑛杰</a:t>
            </a:r>
            <a:endParaRPr lang="en-US" altLang="zh-TW" sz="31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kern="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學生事務處  諮商職涯組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TW" altLang="en-US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  </a:t>
            </a:r>
            <a:r>
              <a:rPr lang="zh-TW" altLang="en-US" sz="31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約用輔導員潘佳琪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kern="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通識教育中心  體育組</a:t>
            </a:r>
            <a:endParaRPr lang="en-US" altLang="zh-TW" sz="3200" b="1" kern="1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TW" altLang="en-US" sz="31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  工友  劉俊顯</a:t>
            </a:r>
            <a:endParaRPr lang="zh-TW" altLang="en-US" sz="3100" b="1" kern="1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　</a:t>
            </a:r>
            <a:endParaRPr lang="zh-TW" altLang="en-US" sz="31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173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4">
            <a:extLst>
              <a:ext uri="{FF2B5EF4-FFF2-40B4-BE49-F238E27FC236}">
                <a16:creationId xmlns:a16="http://schemas.microsoft.com/office/drawing/2014/main" id="{2B622DF1-770F-4114-B490-9F4F387B103B}"/>
              </a:ext>
            </a:extLst>
          </p:cNvPr>
          <p:cNvGrpSpPr>
            <a:grpSpLocks/>
          </p:cNvGrpSpPr>
          <p:nvPr/>
        </p:nvGrpSpPr>
        <p:grpSpPr bwMode="auto">
          <a:xfrm>
            <a:off x="0" y="67807"/>
            <a:ext cx="12192000" cy="6858000"/>
            <a:chOff x="-1" y="0"/>
            <a:chExt cx="12192001" cy="6858000"/>
          </a:xfrm>
        </p:grpSpPr>
        <p:pic>
          <p:nvPicPr>
            <p:cNvPr id="9" name="Picture 2" descr="C:\Users\Admin\Desktop\shutterstock_129456278 [转换].jpg">
              <a:extLst>
                <a:ext uri="{FF2B5EF4-FFF2-40B4-BE49-F238E27FC236}">
                  <a16:creationId xmlns:a16="http://schemas.microsoft.com/office/drawing/2014/main" id="{AB59AF8C-F419-4878-B433-3147201DE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" t="10876" r="4382" b="11290"/>
            <a:stretch>
              <a:fillRect/>
            </a:stretch>
          </p:blipFill>
          <p:spPr bwMode="auto"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62BD99E9-D37C-4D99-B619-674703FEEE0C}"/>
                </a:ext>
              </a:extLst>
            </p:cNvPr>
            <p:cNvSpPr/>
            <p:nvPr/>
          </p:nvSpPr>
          <p:spPr>
            <a:xfrm>
              <a:off x="1447799" y="2422525"/>
              <a:ext cx="715433" cy="711200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11FFAEE9-0299-4155-AAE5-E4216CF31C84}"/>
                </a:ext>
              </a:extLst>
            </p:cNvPr>
            <p:cNvSpPr/>
            <p:nvPr/>
          </p:nvSpPr>
          <p:spPr>
            <a:xfrm>
              <a:off x="8964084" y="5307013"/>
              <a:ext cx="414867" cy="384175"/>
            </a:xfrm>
            <a:prstGeom prst="ellipse">
              <a:avLst/>
            </a:prstGeom>
            <a:solidFill>
              <a:schemeClr val="accent2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9BB19334-EB8C-44CE-9DC0-4C918EB10231}"/>
                </a:ext>
              </a:extLst>
            </p:cNvPr>
            <p:cNvSpPr/>
            <p:nvPr/>
          </p:nvSpPr>
          <p:spPr>
            <a:xfrm>
              <a:off x="2055283" y="3235325"/>
              <a:ext cx="332316" cy="2857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57FE35BC-AE85-4473-952B-FD5EBCA85AEC}"/>
                </a:ext>
              </a:extLst>
            </p:cNvPr>
            <p:cNvSpPr/>
            <p:nvPr/>
          </p:nvSpPr>
          <p:spPr>
            <a:xfrm>
              <a:off x="10502900" y="4410075"/>
              <a:ext cx="395817" cy="392113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6692EC10-290C-4900-A28D-BA6E57DAA712}"/>
                </a:ext>
              </a:extLst>
            </p:cNvPr>
            <p:cNvSpPr/>
            <p:nvPr/>
          </p:nvSpPr>
          <p:spPr>
            <a:xfrm>
              <a:off x="3462866" y="4902200"/>
              <a:ext cx="1020233" cy="8080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33DEF65-0634-4FA7-BAAA-26ED3CD95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734" y="3378408"/>
            <a:ext cx="6667166" cy="71120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聯繫校友回流 強化產學合作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3773CDD-611E-4FC1-A353-66BF57A24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734" y="4181795"/>
            <a:ext cx="9624074" cy="1886501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marL="284400" indent="-2844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辦理「三十而立」 系慶、系友講座及經驗分享會、系友募款等活動，建立系友聯繫管道，持續分享學校現況，發揮募款及人才回流等作用。</a:t>
            </a:r>
            <a:endParaRPr lang="en-US" altLang="zh-TW" sz="20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4400" indent="-2844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撰寫「中文系產學共構學分學程」規劃書，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114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學年度成立「中文系產學共構學分學程」，課程結合產業實務，強化學生實作經驗，提升與產業之連結與合作。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9ED17693-06B7-4786-A545-7E37A3F0C0B3}"/>
              </a:ext>
            </a:extLst>
          </p:cNvPr>
          <p:cNvGrpSpPr/>
          <p:nvPr/>
        </p:nvGrpSpPr>
        <p:grpSpPr>
          <a:xfrm>
            <a:off x="1215979" y="239550"/>
            <a:ext cx="8830234" cy="1140068"/>
            <a:chOff x="1366981" y="184190"/>
            <a:chExt cx="8830234" cy="1140068"/>
          </a:xfrm>
        </p:grpSpPr>
        <p:sp>
          <p:nvSpPr>
            <p:cNvPr id="4" name="Shape 205">
              <a:extLst>
                <a:ext uri="{FF2B5EF4-FFF2-40B4-BE49-F238E27FC236}">
                  <a16:creationId xmlns:a16="http://schemas.microsoft.com/office/drawing/2014/main" id="{B09BAAD7-3409-4BD6-B944-E48E514755E3}"/>
                </a:ext>
              </a:extLst>
            </p:cNvPr>
            <p:cNvSpPr txBox="1">
              <a:spLocks/>
            </p:cNvSpPr>
            <p:nvPr/>
          </p:nvSpPr>
          <p:spPr>
            <a:xfrm>
              <a:off x="3025163" y="257432"/>
              <a:ext cx="7172052" cy="6826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114</a:t>
              </a:r>
              <a:r>
                <a:rPr lang="zh-TW" altLang="en-US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年績優職員工具體優良事蹟</a:t>
              </a: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A9C6C14-DAFA-480F-B0FA-0D086CF7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981" y="184190"/>
              <a:ext cx="1192931" cy="1140068"/>
            </a:xfrm>
            <a:prstGeom prst="rect">
              <a:avLst/>
            </a:prstGeom>
          </p:spPr>
        </p:pic>
      </p:grpSp>
      <p:sp>
        <p:nvSpPr>
          <p:cNvPr id="7" name="Shape 205">
            <a:extLst>
              <a:ext uri="{FF2B5EF4-FFF2-40B4-BE49-F238E27FC236}">
                <a16:creationId xmlns:a16="http://schemas.microsoft.com/office/drawing/2014/main" id="{09200381-6DED-4B0F-B4F8-135CC756ADB7}"/>
              </a:ext>
            </a:extLst>
          </p:cNvPr>
          <p:cNvSpPr txBox="1">
            <a:spLocks/>
          </p:cNvSpPr>
          <p:nvPr/>
        </p:nvSpPr>
        <p:spPr>
          <a:xfrm>
            <a:off x="2526931" y="1625315"/>
            <a:ext cx="5052921" cy="150739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人文學院  中國語文學系</a:t>
            </a:r>
            <a:endParaRPr lang="en-US" altLang="zh-TW" sz="2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約用組員 陳裕美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AD71E474-E87F-49D3-801A-C2F378976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95" y="5321776"/>
            <a:ext cx="2459891" cy="1534885"/>
          </a:xfrm>
          <a:prstGeom prst="rect">
            <a:avLst/>
          </a:prstGeom>
        </p:spPr>
      </p:pic>
      <p:pic>
        <p:nvPicPr>
          <p:cNvPr id="17" name="圖片 16" descr="一張含有 人員, 人的臉孔, 室內, 牆 的圖片&#10;&#10;AI 產生的內容可能不正確。">
            <a:extLst>
              <a:ext uri="{FF2B5EF4-FFF2-40B4-BE49-F238E27FC236}">
                <a16:creationId xmlns:a16="http://schemas.microsoft.com/office/drawing/2014/main" id="{446123EC-E58A-AA6F-F1C2-67EC1391B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4080" y="1422705"/>
            <a:ext cx="2763582" cy="2220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950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4">
            <a:extLst>
              <a:ext uri="{FF2B5EF4-FFF2-40B4-BE49-F238E27FC236}">
                <a16:creationId xmlns:a16="http://schemas.microsoft.com/office/drawing/2014/main" id="{2B622DF1-770F-4114-B490-9F4F387B103B}"/>
              </a:ext>
            </a:extLst>
          </p:cNvPr>
          <p:cNvGrpSpPr>
            <a:grpSpLocks/>
          </p:cNvGrpSpPr>
          <p:nvPr/>
        </p:nvGrpSpPr>
        <p:grpSpPr bwMode="auto">
          <a:xfrm>
            <a:off x="-51214" y="0"/>
            <a:ext cx="12192000" cy="6858000"/>
            <a:chOff x="-1" y="0"/>
            <a:chExt cx="12192001" cy="6858000"/>
          </a:xfrm>
        </p:grpSpPr>
        <p:pic>
          <p:nvPicPr>
            <p:cNvPr id="9" name="Picture 2" descr="C:\Users\Admin\Desktop\shutterstock_129456278 [转换].jpg">
              <a:extLst>
                <a:ext uri="{FF2B5EF4-FFF2-40B4-BE49-F238E27FC236}">
                  <a16:creationId xmlns:a16="http://schemas.microsoft.com/office/drawing/2014/main" id="{AB59AF8C-F419-4878-B433-3147201DE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" t="10876" r="4382" b="11290"/>
            <a:stretch>
              <a:fillRect/>
            </a:stretch>
          </p:blipFill>
          <p:spPr bwMode="auto"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62BD99E9-D37C-4D99-B619-674703FEEE0C}"/>
                </a:ext>
              </a:extLst>
            </p:cNvPr>
            <p:cNvSpPr/>
            <p:nvPr/>
          </p:nvSpPr>
          <p:spPr>
            <a:xfrm>
              <a:off x="1447799" y="2422525"/>
              <a:ext cx="715433" cy="711200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11FFAEE9-0299-4155-AAE5-E4216CF31C84}"/>
                </a:ext>
              </a:extLst>
            </p:cNvPr>
            <p:cNvSpPr/>
            <p:nvPr/>
          </p:nvSpPr>
          <p:spPr>
            <a:xfrm>
              <a:off x="8964084" y="5307013"/>
              <a:ext cx="414867" cy="384175"/>
            </a:xfrm>
            <a:prstGeom prst="ellipse">
              <a:avLst/>
            </a:prstGeom>
            <a:solidFill>
              <a:schemeClr val="accent2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9BB19334-EB8C-44CE-9DC0-4C918EB10231}"/>
                </a:ext>
              </a:extLst>
            </p:cNvPr>
            <p:cNvSpPr/>
            <p:nvPr/>
          </p:nvSpPr>
          <p:spPr>
            <a:xfrm>
              <a:off x="2055283" y="3235325"/>
              <a:ext cx="332316" cy="2857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57FE35BC-AE85-4473-952B-FD5EBCA85AEC}"/>
                </a:ext>
              </a:extLst>
            </p:cNvPr>
            <p:cNvSpPr/>
            <p:nvPr/>
          </p:nvSpPr>
          <p:spPr>
            <a:xfrm>
              <a:off x="10502900" y="4410075"/>
              <a:ext cx="395817" cy="392113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6692EC10-290C-4900-A28D-BA6E57DAA712}"/>
                </a:ext>
              </a:extLst>
            </p:cNvPr>
            <p:cNvSpPr/>
            <p:nvPr/>
          </p:nvSpPr>
          <p:spPr>
            <a:xfrm>
              <a:off x="3462866" y="4902200"/>
              <a:ext cx="1020233" cy="8080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9ED17693-06B7-4786-A545-7E37A3F0C0B3}"/>
              </a:ext>
            </a:extLst>
          </p:cNvPr>
          <p:cNvGrpSpPr/>
          <p:nvPr/>
        </p:nvGrpSpPr>
        <p:grpSpPr>
          <a:xfrm>
            <a:off x="1215979" y="239550"/>
            <a:ext cx="8830234" cy="1140068"/>
            <a:chOff x="1366981" y="184190"/>
            <a:chExt cx="8830234" cy="1140068"/>
          </a:xfrm>
        </p:grpSpPr>
        <p:sp>
          <p:nvSpPr>
            <p:cNvPr id="4" name="Shape 205">
              <a:extLst>
                <a:ext uri="{FF2B5EF4-FFF2-40B4-BE49-F238E27FC236}">
                  <a16:creationId xmlns:a16="http://schemas.microsoft.com/office/drawing/2014/main" id="{B09BAAD7-3409-4BD6-B944-E48E514755E3}"/>
                </a:ext>
              </a:extLst>
            </p:cNvPr>
            <p:cNvSpPr txBox="1">
              <a:spLocks/>
            </p:cNvSpPr>
            <p:nvPr/>
          </p:nvSpPr>
          <p:spPr>
            <a:xfrm>
              <a:off x="3025163" y="257432"/>
              <a:ext cx="7172052" cy="6826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114</a:t>
              </a:r>
              <a:r>
                <a:rPr lang="zh-TW" altLang="en-US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年績優職員工具體優良事蹟</a:t>
              </a: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A9C6C14-DAFA-480F-B0FA-0D086CF7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981" y="184190"/>
              <a:ext cx="1192931" cy="1140068"/>
            </a:xfrm>
            <a:prstGeom prst="rect">
              <a:avLst/>
            </a:prstGeom>
          </p:spPr>
        </p:pic>
      </p:grpSp>
      <p:sp>
        <p:nvSpPr>
          <p:cNvPr id="17" name="Shape 205">
            <a:extLst>
              <a:ext uri="{FF2B5EF4-FFF2-40B4-BE49-F238E27FC236}">
                <a16:creationId xmlns:a16="http://schemas.microsoft.com/office/drawing/2014/main" id="{89922E1B-53DF-44C7-92D9-0D3D4D7ED8C9}"/>
              </a:ext>
            </a:extLst>
          </p:cNvPr>
          <p:cNvSpPr txBox="1">
            <a:spLocks/>
          </p:cNvSpPr>
          <p:nvPr/>
        </p:nvSpPr>
        <p:spPr>
          <a:xfrm>
            <a:off x="2561043" y="1575407"/>
            <a:ext cx="5461233" cy="155831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計算機與網路中心  系統組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約用技術員  張瑛杰</a:t>
            </a:r>
            <a:endParaRPr lang="zh-TW" altLang="en-US" sz="4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AE6FBA43-5DA8-4650-ABB5-C2CAEA06E48D}"/>
              </a:ext>
            </a:extLst>
          </p:cNvPr>
          <p:cNvSpPr txBox="1">
            <a:spLocks/>
          </p:cNvSpPr>
          <p:nvPr/>
        </p:nvSpPr>
        <p:spPr>
          <a:xfrm>
            <a:off x="1442620" y="3415387"/>
            <a:ext cx="7698081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教育推廣落實 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 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主流化</a:t>
            </a:r>
          </a:p>
        </p:txBody>
      </p:sp>
      <p:sp>
        <p:nvSpPr>
          <p:cNvPr id="24" name="副標題 2">
            <a:extLst>
              <a:ext uri="{FF2B5EF4-FFF2-40B4-BE49-F238E27FC236}">
                <a16:creationId xmlns:a16="http://schemas.microsoft.com/office/drawing/2014/main" id="{981F6C5C-2A9A-4A7A-8C45-9EF3BF5B1D21}"/>
              </a:ext>
            </a:extLst>
          </p:cNvPr>
          <p:cNvSpPr txBox="1">
            <a:spLocks/>
          </p:cNvSpPr>
          <p:nvPr/>
        </p:nvSpPr>
        <p:spPr>
          <a:xfrm>
            <a:off x="1442620" y="4271506"/>
            <a:ext cx="9717509" cy="184835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執行 </a:t>
            </a:r>
            <a:r>
              <a:rPr lang="en-US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工作坊和</a:t>
            </a:r>
            <a:r>
              <a:rPr lang="en-US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講座推廣，以及導入 </a:t>
            </a:r>
            <a:r>
              <a:rPr lang="en-US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n8n 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建立自動化工作流（</a:t>
            </a:r>
            <a:r>
              <a:rPr lang="en-US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Workflow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）並且進行</a:t>
            </a:r>
            <a:r>
              <a:rPr lang="en-US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工具問卷調查等相關</a:t>
            </a:r>
            <a:r>
              <a:rPr lang="en-US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業務推動。</a:t>
            </a:r>
            <a:endParaRPr lang="en-US" altLang="zh-TW" sz="20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學年度，主講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工作坊，邀約校外專家舉辦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推廣講座，節約外聘專家成本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5,000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AD71E474-E87F-49D3-801A-C2F378976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51" y="5321776"/>
            <a:ext cx="2426335" cy="1534885"/>
          </a:xfrm>
          <a:prstGeom prst="rect">
            <a:avLst/>
          </a:prstGeom>
        </p:spPr>
      </p:pic>
      <p:pic>
        <p:nvPicPr>
          <p:cNvPr id="7" name="圖片 6" descr="一張含有 文字, 服裝, 人員, 男人 的圖片&#10;&#10;AI 產生的內容可能不正確。">
            <a:extLst>
              <a:ext uri="{FF2B5EF4-FFF2-40B4-BE49-F238E27FC236}">
                <a16:creationId xmlns:a16="http://schemas.microsoft.com/office/drawing/2014/main" id="{47427EF2-9CED-6128-7DF3-F9C19D60D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28144" r="12949" b="28300"/>
          <a:stretch/>
        </p:blipFill>
        <p:spPr>
          <a:xfrm>
            <a:off x="8395063" y="1068312"/>
            <a:ext cx="2336265" cy="2987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565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4">
            <a:extLst>
              <a:ext uri="{FF2B5EF4-FFF2-40B4-BE49-F238E27FC236}">
                <a16:creationId xmlns:a16="http://schemas.microsoft.com/office/drawing/2014/main" id="{2B622DF1-770F-4114-B490-9F4F387B103B}"/>
              </a:ext>
            </a:extLst>
          </p:cNvPr>
          <p:cNvGrpSpPr>
            <a:grpSpLocks/>
          </p:cNvGrpSpPr>
          <p:nvPr/>
        </p:nvGrpSpPr>
        <p:grpSpPr bwMode="auto">
          <a:xfrm>
            <a:off x="-16922" y="2643"/>
            <a:ext cx="12192000" cy="6858000"/>
            <a:chOff x="-1" y="0"/>
            <a:chExt cx="12192001" cy="6858000"/>
          </a:xfrm>
        </p:grpSpPr>
        <p:pic>
          <p:nvPicPr>
            <p:cNvPr id="9" name="Picture 2" descr="C:\Users\Admin\Desktop\shutterstock_129456278 [转换].jpg">
              <a:extLst>
                <a:ext uri="{FF2B5EF4-FFF2-40B4-BE49-F238E27FC236}">
                  <a16:creationId xmlns:a16="http://schemas.microsoft.com/office/drawing/2014/main" id="{AB59AF8C-F419-4878-B433-3147201DE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" t="10876" r="4382" b="11290"/>
            <a:stretch>
              <a:fillRect/>
            </a:stretch>
          </p:blipFill>
          <p:spPr bwMode="auto"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62BD99E9-D37C-4D99-B619-674703FEEE0C}"/>
                </a:ext>
              </a:extLst>
            </p:cNvPr>
            <p:cNvSpPr/>
            <p:nvPr/>
          </p:nvSpPr>
          <p:spPr>
            <a:xfrm>
              <a:off x="1447799" y="2422525"/>
              <a:ext cx="715433" cy="711200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11FFAEE9-0299-4155-AAE5-E4216CF31C84}"/>
                </a:ext>
              </a:extLst>
            </p:cNvPr>
            <p:cNvSpPr/>
            <p:nvPr/>
          </p:nvSpPr>
          <p:spPr>
            <a:xfrm>
              <a:off x="8964084" y="5307013"/>
              <a:ext cx="414867" cy="384175"/>
            </a:xfrm>
            <a:prstGeom prst="ellipse">
              <a:avLst/>
            </a:prstGeom>
            <a:solidFill>
              <a:schemeClr val="accent2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9BB19334-EB8C-44CE-9DC0-4C918EB10231}"/>
                </a:ext>
              </a:extLst>
            </p:cNvPr>
            <p:cNvSpPr/>
            <p:nvPr/>
          </p:nvSpPr>
          <p:spPr>
            <a:xfrm>
              <a:off x="2055283" y="3235325"/>
              <a:ext cx="332316" cy="2857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57FE35BC-AE85-4473-952B-FD5EBCA85AEC}"/>
                </a:ext>
              </a:extLst>
            </p:cNvPr>
            <p:cNvSpPr/>
            <p:nvPr/>
          </p:nvSpPr>
          <p:spPr>
            <a:xfrm>
              <a:off x="10502900" y="4410075"/>
              <a:ext cx="395817" cy="392113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6692EC10-290C-4900-A28D-BA6E57DAA712}"/>
                </a:ext>
              </a:extLst>
            </p:cNvPr>
            <p:cNvSpPr/>
            <p:nvPr/>
          </p:nvSpPr>
          <p:spPr>
            <a:xfrm>
              <a:off x="3462866" y="4902200"/>
              <a:ext cx="1020233" cy="8080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9ED17693-06B7-4786-A545-7E37A3F0C0B3}"/>
              </a:ext>
            </a:extLst>
          </p:cNvPr>
          <p:cNvGrpSpPr/>
          <p:nvPr/>
        </p:nvGrpSpPr>
        <p:grpSpPr>
          <a:xfrm>
            <a:off x="1215979" y="239550"/>
            <a:ext cx="8830234" cy="1140068"/>
            <a:chOff x="1366981" y="184190"/>
            <a:chExt cx="8830234" cy="1140068"/>
          </a:xfrm>
        </p:grpSpPr>
        <p:sp>
          <p:nvSpPr>
            <p:cNvPr id="4" name="Shape 205">
              <a:extLst>
                <a:ext uri="{FF2B5EF4-FFF2-40B4-BE49-F238E27FC236}">
                  <a16:creationId xmlns:a16="http://schemas.microsoft.com/office/drawing/2014/main" id="{B09BAAD7-3409-4BD6-B944-E48E514755E3}"/>
                </a:ext>
              </a:extLst>
            </p:cNvPr>
            <p:cNvSpPr txBox="1">
              <a:spLocks/>
            </p:cNvSpPr>
            <p:nvPr/>
          </p:nvSpPr>
          <p:spPr>
            <a:xfrm>
              <a:off x="3025163" y="257432"/>
              <a:ext cx="7172052" cy="6826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114</a:t>
              </a:r>
              <a:r>
                <a:rPr lang="zh-TW" altLang="en-US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年績優職員工具體優良事蹟</a:t>
              </a: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A9C6C14-DAFA-480F-B0FA-0D086CF7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981" y="184190"/>
              <a:ext cx="1192931" cy="1140068"/>
            </a:xfrm>
            <a:prstGeom prst="rect">
              <a:avLst/>
            </a:prstGeom>
          </p:spPr>
        </p:pic>
      </p:grpSp>
      <p:sp>
        <p:nvSpPr>
          <p:cNvPr id="17" name="Shape 205">
            <a:extLst>
              <a:ext uri="{FF2B5EF4-FFF2-40B4-BE49-F238E27FC236}">
                <a16:creationId xmlns:a16="http://schemas.microsoft.com/office/drawing/2014/main" id="{8CBC46C3-E6C6-4C17-B2AB-5B9C3DCE398F}"/>
              </a:ext>
            </a:extLst>
          </p:cNvPr>
          <p:cNvSpPr txBox="1">
            <a:spLocks/>
          </p:cNvSpPr>
          <p:nvPr/>
        </p:nvSpPr>
        <p:spPr>
          <a:xfrm>
            <a:off x="2556822" y="1670558"/>
            <a:ext cx="4961715" cy="17006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學生事務處  諮商職涯組</a:t>
            </a:r>
            <a:endParaRPr lang="en-US" altLang="zh-TW" sz="2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約用輔導員潘佳琪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7F8C2FAE-4476-46C1-BF90-60741B037CDB}"/>
              </a:ext>
            </a:extLst>
          </p:cNvPr>
          <p:cNvSpPr txBox="1">
            <a:spLocks/>
          </p:cNvSpPr>
          <p:nvPr/>
        </p:nvSpPr>
        <p:spPr>
          <a:xfrm>
            <a:off x="1430878" y="3371242"/>
            <a:ext cx="7051766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專業制度領先 整合資源強化支援網絡</a:t>
            </a:r>
          </a:p>
        </p:txBody>
      </p:sp>
      <p:sp>
        <p:nvSpPr>
          <p:cNvPr id="22" name="副標題 2">
            <a:extLst>
              <a:ext uri="{FF2B5EF4-FFF2-40B4-BE49-F238E27FC236}">
                <a16:creationId xmlns:a16="http://schemas.microsoft.com/office/drawing/2014/main" id="{395C819B-2B55-472F-9A47-4EA16D008FE6}"/>
              </a:ext>
            </a:extLst>
          </p:cNvPr>
          <p:cNvSpPr txBox="1">
            <a:spLocks/>
          </p:cNvSpPr>
          <p:nvPr/>
        </p:nvSpPr>
        <p:spPr>
          <a:xfrm>
            <a:off x="1430878" y="4167232"/>
            <a:ext cx="9624074" cy="179595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3800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推動通訊諮商實施計畫，並獲南投縣衛生局核准，使暨大成為南投縣首間、亦是台灣中部地區少數具備通訊諮商服務之大專院校。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3800" indent="-342900" algn="l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建置校內外輔導資源網絡與合作關係，校內科系主動心理防護網滲透率達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85%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，具體提高校內學生輔導單位與學術單位的連結度。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3800" indent="-342900" algn="l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AD71E474-E87F-49D3-801A-C2F378976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93" y="5199267"/>
            <a:ext cx="2582194" cy="1527832"/>
          </a:xfrm>
          <a:prstGeom prst="rect">
            <a:avLst/>
          </a:prstGeom>
        </p:spPr>
      </p:pic>
      <p:pic>
        <p:nvPicPr>
          <p:cNvPr id="3" name="圖片 2" descr="一張含有 人的臉孔, 人員, 服裝, 微笑 的圖片&#10;&#10;AI 產生的內容可能不正確。">
            <a:extLst>
              <a:ext uri="{FF2B5EF4-FFF2-40B4-BE49-F238E27FC236}">
                <a16:creationId xmlns:a16="http://schemas.microsoft.com/office/drawing/2014/main" id="{919A6654-2DDF-318C-B9CD-92CCF8724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65" y="936562"/>
            <a:ext cx="2471057" cy="2486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018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4">
            <a:extLst>
              <a:ext uri="{FF2B5EF4-FFF2-40B4-BE49-F238E27FC236}">
                <a16:creationId xmlns:a16="http://schemas.microsoft.com/office/drawing/2014/main" id="{2B622DF1-770F-4114-B490-9F4F387B103B}"/>
              </a:ext>
            </a:extLst>
          </p:cNvPr>
          <p:cNvGrpSpPr>
            <a:grpSpLocks/>
          </p:cNvGrpSpPr>
          <p:nvPr/>
        </p:nvGrpSpPr>
        <p:grpSpPr bwMode="auto">
          <a:xfrm>
            <a:off x="0" y="15556"/>
            <a:ext cx="12192000" cy="6858000"/>
            <a:chOff x="-1" y="0"/>
            <a:chExt cx="12192001" cy="6858000"/>
          </a:xfrm>
        </p:grpSpPr>
        <p:pic>
          <p:nvPicPr>
            <p:cNvPr id="9" name="Picture 2" descr="C:\Users\Admin\Desktop\shutterstock_129456278 [转换].jpg">
              <a:extLst>
                <a:ext uri="{FF2B5EF4-FFF2-40B4-BE49-F238E27FC236}">
                  <a16:creationId xmlns:a16="http://schemas.microsoft.com/office/drawing/2014/main" id="{AB59AF8C-F419-4878-B433-3147201DE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" t="10876" r="4382" b="11290"/>
            <a:stretch>
              <a:fillRect/>
            </a:stretch>
          </p:blipFill>
          <p:spPr bwMode="auto"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62BD99E9-D37C-4D99-B619-674703FEEE0C}"/>
                </a:ext>
              </a:extLst>
            </p:cNvPr>
            <p:cNvSpPr/>
            <p:nvPr/>
          </p:nvSpPr>
          <p:spPr>
            <a:xfrm>
              <a:off x="1447799" y="2422525"/>
              <a:ext cx="715433" cy="711200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11FFAEE9-0299-4155-AAE5-E4216CF31C84}"/>
                </a:ext>
              </a:extLst>
            </p:cNvPr>
            <p:cNvSpPr/>
            <p:nvPr/>
          </p:nvSpPr>
          <p:spPr>
            <a:xfrm>
              <a:off x="8964084" y="5307013"/>
              <a:ext cx="414867" cy="384175"/>
            </a:xfrm>
            <a:prstGeom prst="ellipse">
              <a:avLst/>
            </a:prstGeom>
            <a:solidFill>
              <a:schemeClr val="accent2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9BB19334-EB8C-44CE-9DC0-4C918EB10231}"/>
                </a:ext>
              </a:extLst>
            </p:cNvPr>
            <p:cNvSpPr/>
            <p:nvPr/>
          </p:nvSpPr>
          <p:spPr>
            <a:xfrm>
              <a:off x="2055283" y="3235325"/>
              <a:ext cx="332316" cy="2857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57FE35BC-AE85-4473-952B-FD5EBCA85AEC}"/>
                </a:ext>
              </a:extLst>
            </p:cNvPr>
            <p:cNvSpPr/>
            <p:nvPr/>
          </p:nvSpPr>
          <p:spPr>
            <a:xfrm>
              <a:off x="10502900" y="4410075"/>
              <a:ext cx="395817" cy="392113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6692EC10-290C-4900-A28D-BA6E57DAA712}"/>
                </a:ext>
              </a:extLst>
            </p:cNvPr>
            <p:cNvSpPr/>
            <p:nvPr/>
          </p:nvSpPr>
          <p:spPr>
            <a:xfrm>
              <a:off x="3462866" y="4902200"/>
              <a:ext cx="1020233" cy="8080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9ED17693-06B7-4786-A545-7E37A3F0C0B3}"/>
              </a:ext>
            </a:extLst>
          </p:cNvPr>
          <p:cNvGrpSpPr/>
          <p:nvPr/>
        </p:nvGrpSpPr>
        <p:grpSpPr>
          <a:xfrm>
            <a:off x="1215979" y="239550"/>
            <a:ext cx="8830234" cy="1140068"/>
            <a:chOff x="1366981" y="184190"/>
            <a:chExt cx="8830234" cy="1140068"/>
          </a:xfrm>
        </p:grpSpPr>
        <p:sp>
          <p:nvSpPr>
            <p:cNvPr id="4" name="Shape 205">
              <a:extLst>
                <a:ext uri="{FF2B5EF4-FFF2-40B4-BE49-F238E27FC236}">
                  <a16:creationId xmlns:a16="http://schemas.microsoft.com/office/drawing/2014/main" id="{B09BAAD7-3409-4BD6-B944-E48E514755E3}"/>
                </a:ext>
              </a:extLst>
            </p:cNvPr>
            <p:cNvSpPr txBox="1">
              <a:spLocks/>
            </p:cNvSpPr>
            <p:nvPr/>
          </p:nvSpPr>
          <p:spPr>
            <a:xfrm>
              <a:off x="3025163" y="257432"/>
              <a:ext cx="7172052" cy="6826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114</a:t>
              </a:r>
              <a:r>
                <a:rPr lang="zh-TW" altLang="en-US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年績優職員工具體優良事蹟</a:t>
              </a: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A9C6C14-DAFA-480F-B0FA-0D086CF7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981" y="184190"/>
              <a:ext cx="1192931" cy="1140068"/>
            </a:xfrm>
            <a:prstGeom prst="rect">
              <a:avLst/>
            </a:prstGeom>
          </p:spPr>
        </p:pic>
      </p:grpSp>
      <p:sp>
        <p:nvSpPr>
          <p:cNvPr id="18" name="Shape 205">
            <a:extLst>
              <a:ext uri="{FF2B5EF4-FFF2-40B4-BE49-F238E27FC236}">
                <a16:creationId xmlns:a16="http://schemas.microsoft.com/office/drawing/2014/main" id="{4A61A9B9-2C37-46D3-B1DE-EC78B461356B}"/>
              </a:ext>
            </a:extLst>
          </p:cNvPr>
          <p:cNvSpPr txBox="1">
            <a:spLocks/>
          </p:cNvSpPr>
          <p:nvPr/>
        </p:nvSpPr>
        <p:spPr>
          <a:xfrm>
            <a:off x="2602672" y="1666550"/>
            <a:ext cx="5461233" cy="15867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通識教育中心  體育組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60000"/>
              </a:lnSpc>
            </a:pPr>
            <a:r>
              <a:rPr lang="zh-TW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工友  劉俊顯</a:t>
            </a:r>
            <a:endParaRPr lang="zh-TW" altLang="en-US" sz="4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B369B54E-9697-4390-83F4-8C25250865B5}"/>
              </a:ext>
            </a:extLst>
          </p:cNvPr>
          <p:cNvSpPr txBox="1">
            <a:spLocks/>
          </p:cNvSpPr>
          <p:nvPr/>
        </p:nvSpPr>
        <p:spPr>
          <a:xfrm>
            <a:off x="1447861" y="3496544"/>
            <a:ext cx="6933612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完善行政後勤 提升場地管理效率</a:t>
            </a:r>
          </a:p>
        </p:txBody>
      </p:sp>
      <p:sp>
        <p:nvSpPr>
          <p:cNvPr id="22" name="副標題 2">
            <a:extLst>
              <a:ext uri="{FF2B5EF4-FFF2-40B4-BE49-F238E27FC236}">
                <a16:creationId xmlns:a16="http://schemas.microsoft.com/office/drawing/2014/main" id="{FB88D1BD-0760-454F-BE40-F884895CAB7D}"/>
              </a:ext>
            </a:extLst>
          </p:cNvPr>
          <p:cNvSpPr txBox="1">
            <a:spLocks/>
          </p:cNvSpPr>
          <p:nvPr/>
        </p:nvSpPr>
        <p:spPr>
          <a:xfrm>
            <a:off x="1384399" y="4293878"/>
            <a:ext cx="9624074" cy="17258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3800" indent="-342900" algn="l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女子排球隊代代表本校餐與全國性及校際賽事期間，安排交通、住宿與行政聯繫，依賽程時程於賽前完成規劃，達成率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33800" indent="-342900" algn="l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體健中心校內外場地借用及跨單位場地租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用管理業務，提升場地排程、使用時程與行政流程控管之效率，增加校務基金收入，總計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3,723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AD71E474-E87F-49D3-801A-C2F378976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671" y="5337107"/>
            <a:ext cx="2395894" cy="1353736"/>
          </a:xfrm>
          <a:prstGeom prst="rect">
            <a:avLst/>
          </a:prstGeom>
        </p:spPr>
      </p:pic>
      <p:pic>
        <p:nvPicPr>
          <p:cNvPr id="3" name="圖片 2" descr="一張含有 人員, 天空, 戶外, 服裝 的圖片&#10;&#10;AI 產生的內容可能不正確。">
            <a:extLst>
              <a:ext uri="{FF2B5EF4-FFF2-40B4-BE49-F238E27FC236}">
                <a16:creationId xmlns:a16="http://schemas.microsoft.com/office/drawing/2014/main" id="{24D68327-52AC-FF2B-B63B-3A7BDD3E6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12" y="1031024"/>
            <a:ext cx="1966988" cy="259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9948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</TotalTime>
  <Words>458</Words>
  <Application>Microsoft Office PowerPoint</Application>
  <PresentationFormat>寬螢幕</PresentationFormat>
  <Paragraphs>34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標楷體</vt:lpstr>
      <vt:lpstr>Arial</vt:lpstr>
      <vt:lpstr>Calibri</vt:lpstr>
      <vt:lpstr>Calibri Light</vt:lpstr>
      <vt:lpstr>Wingdings</vt:lpstr>
      <vt:lpstr>Office 佈景主題</vt:lpstr>
      <vt:lpstr>PowerPoint 簡報</vt:lpstr>
      <vt:lpstr>聯繫校友回流 強化產學合作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維護計畫人員權益 精進薪資發放措施</dc:title>
  <dc:creator>pzli</dc:creator>
  <cp:lastModifiedBy>honyu@mail.ncnu.edu.tw</cp:lastModifiedBy>
  <cp:revision>57</cp:revision>
  <dcterms:created xsi:type="dcterms:W3CDTF">2025-04-08T07:46:54Z</dcterms:created>
  <dcterms:modified xsi:type="dcterms:W3CDTF">2026-02-12T08:26:41Z</dcterms:modified>
</cp:coreProperties>
</file>